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Source Code Pro"/>
      <p:regular r:id="rId26"/>
      <p:bold r:id="rId27"/>
      <p:italic r:id="rId28"/>
      <p:boldItalic r:id="rId29"/>
    </p:embeddedFont>
    <p:embeddedFont>
      <p:font typeface="EB Garamond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EB Garamond ExtraBold"/>
      <p:bold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82B892-F0A7-480A-9B16-4F11DE2A398F}">
  <a:tblStyle styleId="{7C82B892-F0A7-480A-9B16-4F11DE2A39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19.xml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5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4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7.xml"/><Relationship Id="rId35" Type="http://schemas.openxmlformats.org/officeDocument/2006/relationships/font" Target="fonts/EBGaramondExtraBold-bold.fntdata"/><Relationship Id="rId12" Type="http://schemas.openxmlformats.org/officeDocument/2006/relationships/slide" Target="slides/slide6.xml"/><Relationship Id="rId34" Type="http://schemas.openxmlformats.org/officeDocument/2006/relationships/font" Target="fonts/Average-regular.fntdata"/><Relationship Id="rId15" Type="http://schemas.openxmlformats.org/officeDocument/2006/relationships/slide" Target="slides/slide9.xml"/><Relationship Id="rId37" Type="http://schemas.openxmlformats.org/officeDocument/2006/relationships/font" Target="fonts/Oswald-regular.fntdata"/><Relationship Id="rId14" Type="http://schemas.openxmlformats.org/officeDocument/2006/relationships/slide" Target="slides/slide8.xml"/><Relationship Id="rId36" Type="http://schemas.openxmlformats.org/officeDocument/2006/relationships/font" Target="fonts/EBGaramond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swa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da464a03e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da464a03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ebff218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ebff218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da464a03e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da464a0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f011e69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f011e69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f011e690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f011e690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da464a03e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da464a03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da464a03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da464a03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e5525d4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e5525d4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e5525d42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e5525d42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ebff218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ebff218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ebff218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ebff218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da464a03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da464a03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4.jpg"/><Relationship Id="rId6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7985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latin typeface="EB Garamond ExtraBold"/>
                <a:ea typeface="EB Garamond ExtraBold"/>
                <a:cs typeface="EB Garamond ExtraBold"/>
                <a:sym typeface="EB Garamond ExtraBold"/>
              </a:rPr>
              <a:t>Projeto AURA</a:t>
            </a:r>
            <a:endParaRPr sz="52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29826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Ambiental usando rede mesh de sensores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(Meshtastic + Home assistant)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56400" y="4067400"/>
            <a:ext cx="42156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Gabriel Miranda</a:t>
            </a:r>
            <a:b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João Magno</a:t>
            </a:r>
            <a:b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Pedro Henrique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389600"/>
            <a:ext cx="30789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Meshtastic é um sistema de comunicação open source que cria redes em malha (mesh) descentralizadas usando </a:t>
            </a:r>
            <a:r>
              <a:rPr b="1" lang="pt-BR"/>
              <a:t>rádios de baixo custo com tecnologia LoRa</a:t>
            </a:r>
            <a:r>
              <a:rPr lang="pt-BR"/>
              <a:t>, permitindo o envio de mensagens de texto e dados de GPS a longas distâncias </a:t>
            </a:r>
            <a:r>
              <a:rPr b="1" lang="pt-BR"/>
              <a:t>sem depender de internet ou cobertura de celular.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Cada dispositivo na rede funciona como um </a:t>
            </a:r>
            <a:r>
              <a:rPr b="1" lang="pt-BR"/>
              <a:t>repetidor,</a:t>
            </a:r>
            <a:r>
              <a:rPr lang="pt-BR"/>
              <a:t> fortalecendo e </a:t>
            </a:r>
            <a:r>
              <a:rPr b="1" lang="pt-BR"/>
              <a:t>expandindo o alcance</a:t>
            </a:r>
            <a:r>
              <a:rPr lang="pt-BR"/>
              <a:t> da comunicação, o que o torna ideal para atividades ao ar livre, </a:t>
            </a:r>
            <a:r>
              <a:rPr b="1" lang="pt-BR"/>
              <a:t>áreas remotas</a:t>
            </a:r>
            <a:r>
              <a:rPr lang="pt-BR"/>
              <a:t> e situações de emergência. A comunicação é segura, </a:t>
            </a:r>
            <a:r>
              <a:rPr b="1" lang="pt-BR"/>
              <a:t>com criptografia de ponta a ponta</a:t>
            </a:r>
            <a:r>
              <a:rPr lang="pt-BR"/>
              <a:t>, e a interação é feita através de um aplicativo de smartphone que se conecta ao rádio por Bluetooth.</a:t>
            </a:r>
            <a:endParaRPr/>
          </a:p>
        </p:txBody>
      </p:sp>
      <p:pic>
        <p:nvPicPr>
          <p:cNvPr descr="Chromebook aberto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665700" y="428200"/>
            <a:ext cx="23709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EB Garamond"/>
                <a:ea typeface="EB Garamond"/>
                <a:cs typeface="EB Garamond"/>
                <a:sym typeface="EB Garamond"/>
              </a:rPr>
              <a:t>MESHTASTIC</a:t>
            </a:r>
            <a:endParaRPr b="1" sz="2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00" y="982725"/>
            <a:ext cx="4139102" cy="2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650" y="1808875"/>
            <a:ext cx="1541050" cy="281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preto na orientação retrato"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538900" y="50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 Meshtastic foi utilizado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538900" y="1079900"/>
            <a:ext cx="49461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8000"/>
              <a:t>Utilizar </a:t>
            </a:r>
            <a:r>
              <a:rPr b="1" lang="pt-BR" sz="8000"/>
              <a:t>Meshtastic</a:t>
            </a:r>
            <a:r>
              <a:rPr lang="pt-BR" sz="8000"/>
              <a:t> para construir </a:t>
            </a:r>
            <a:r>
              <a:rPr b="1" lang="pt-BR" sz="8000"/>
              <a:t>rede em malha de sensores</a:t>
            </a:r>
            <a:r>
              <a:rPr lang="pt-BR" sz="8000"/>
              <a:t> com alto alcance usando </a:t>
            </a:r>
            <a:r>
              <a:rPr b="1" lang="pt-BR" sz="8000"/>
              <a:t>LoRa;</a:t>
            </a:r>
            <a:endParaRPr b="1" sz="8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8000"/>
              <a:t>Criação da rede: Criar uma rede de comunicação mesh via rádio LoRa, permitindo que os nós sensores transmitam dados por longas distâncias.</a:t>
            </a:r>
            <a:endParaRPr sz="8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8000"/>
              <a:t>Gerenciamento de dispositivos: O firmware do Meshtastic controla o hardware dos nós (leitura dos dados dos sensores (telemetria), modo deep sleep) e encaminha pacotes de dados do gateway para o servidor via MQTT.</a:t>
            </a:r>
            <a:endParaRPr sz="8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950" y="1371113"/>
            <a:ext cx="2401275" cy="24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6713" r="7109" t="0"/>
          <a:stretch/>
        </p:blipFill>
        <p:spPr>
          <a:xfrm>
            <a:off x="0" y="544875"/>
            <a:ext cx="2138275" cy="45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2480" l="0" r="3381" t="2480"/>
          <a:stretch/>
        </p:blipFill>
        <p:spPr>
          <a:xfrm>
            <a:off x="2129750" y="544863"/>
            <a:ext cx="2598000" cy="45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5">
            <a:alphaModFix/>
          </a:blip>
          <a:srcRect b="6568" l="0" r="0" t="0"/>
          <a:stretch/>
        </p:blipFill>
        <p:spPr>
          <a:xfrm>
            <a:off x="4727750" y="544875"/>
            <a:ext cx="2177426" cy="45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175" y="544875"/>
            <a:ext cx="2238826" cy="45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2916125" y="0"/>
            <a:ext cx="3211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EB Garamond"/>
                <a:ea typeface="EB Garamond"/>
                <a:cs typeface="EB Garamond"/>
                <a:sym typeface="EB Garamond"/>
              </a:rPr>
              <a:t>Telas Meshtastic App</a:t>
            </a:r>
            <a:endParaRPr b="1" sz="2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389600"/>
            <a:ext cx="30789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b="1" lang="pt-BR"/>
              <a:t>Home Assistant </a:t>
            </a:r>
            <a:r>
              <a:rPr lang="pt-BR"/>
              <a:t>é uma plataforma de automação residencial de código aberto, gratuita e poderosa, projetada para ser um “cérebro central”. Seu principal objetivo é </a:t>
            </a:r>
            <a:r>
              <a:rPr b="1" lang="pt-BR"/>
              <a:t>integrar e unificar</a:t>
            </a:r>
            <a:r>
              <a:rPr lang="pt-BR"/>
              <a:t> dispositivos de marcas e protocolos diferentes </a:t>
            </a:r>
            <a:r>
              <a:rPr b="1" lang="pt-BR"/>
              <a:t>em uma única interface</a:t>
            </a:r>
            <a:r>
              <a:rPr lang="pt-BR"/>
              <a:t>, permitindo que todos conversem entre si.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Ele roda em um hardware dedicado dentro da sua casa (como um Raspberry Pi ou um PC de baixo custo) </a:t>
            </a:r>
            <a:r>
              <a:rPr b="1" lang="pt-BR"/>
              <a:t>co</a:t>
            </a:r>
            <a:r>
              <a:rPr b="1" lang="pt-BR"/>
              <a:t>m privacidade e controle local</a:t>
            </a:r>
            <a:r>
              <a:rPr lang="pt-BR"/>
              <a:t>, garantindo que suas automações e dados pessoais não dependam de servidores na nuvem, </a:t>
            </a:r>
            <a:r>
              <a:rPr b="1" lang="pt-BR"/>
              <a:t>funcionando até sem internet</a:t>
            </a:r>
            <a:r>
              <a:rPr lang="pt-BR"/>
              <a:t>. O usuário pode criar desde simples rotinas até cenários complexos e personalizados que reagem à sensores e condições diversas, oferecendo um alto nível de personalização e controle.</a:t>
            </a:r>
            <a:endParaRPr/>
          </a:p>
        </p:txBody>
      </p:sp>
      <p:pic>
        <p:nvPicPr>
          <p:cNvPr descr="Chromebook aberto"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36925"/>
            <a:ext cx="30789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EB Garamond"/>
                <a:ea typeface="EB Garamond"/>
                <a:cs typeface="EB Garamond"/>
                <a:sym typeface="EB Garamond"/>
              </a:rPr>
              <a:t>HOME ASSISTANT</a:t>
            </a:r>
            <a:endParaRPr b="1" sz="2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850" y="966100"/>
            <a:ext cx="4135674" cy="23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0" y="0"/>
            <a:ext cx="1026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pic>
        <p:nvPicPr>
          <p:cNvPr id="163" name="Google Shape;163;p26" title="Screenshot 2025-09-14 at 18.08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1" cy="240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 title="Screenshot 2025-09-14 at 18.12.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755699"/>
            <a:ext cx="3144499" cy="17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title="Screenshot 2025-09-14 at 18.13.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526" y="2554150"/>
            <a:ext cx="6508063" cy="232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475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mqtt.yaml</a:t>
            </a:r>
            <a:endParaRPr/>
          </a:p>
        </p:txBody>
      </p:sp>
      <p:pic>
        <p:nvPicPr>
          <p:cNvPr id="171" name="Google Shape;171;p27" title="Screenshot 2025-09-14 at 18.11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910" y="12"/>
            <a:ext cx="5652077" cy="464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 title="Screenshot 2025-09-14 at 18.16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1166"/>
            <a:ext cx="3491900" cy="1838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819400" y="2698229"/>
            <a:ext cx="1076100" cy="148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4205622" y="1342647"/>
            <a:ext cx="1619100" cy="108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4200065" y="2677244"/>
            <a:ext cx="1619100" cy="108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224124" y="4005040"/>
            <a:ext cx="1619100" cy="108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7" name="Google Shape;177;p27" title="Screenshot 2025-09-14 at 18.20.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200" y="597800"/>
            <a:ext cx="2146700" cy="20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1510475" y="1322900"/>
            <a:ext cx="1981500" cy="13284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452425" y="908253"/>
            <a:ext cx="1698000" cy="108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456740" y="2236049"/>
            <a:ext cx="1698000" cy="108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4480799" y="3565380"/>
            <a:ext cx="1698000" cy="108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538900" y="50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 Home Assistant foi utilizado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538900" y="1214650"/>
            <a:ext cx="44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Utilizar </a:t>
            </a:r>
            <a:r>
              <a:rPr b="1" lang="pt-BR" sz="2000"/>
              <a:t>Home Assistant</a:t>
            </a:r>
            <a:r>
              <a:rPr lang="pt-BR" sz="2000"/>
              <a:t> com tópicos </a:t>
            </a:r>
            <a:r>
              <a:rPr b="1" lang="pt-BR" sz="2000"/>
              <a:t>MQTT</a:t>
            </a:r>
            <a:r>
              <a:rPr lang="pt-BR" sz="2000"/>
              <a:t> para realizar o </a:t>
            </a:r>
            <a:r>
              <a:rPr b="1" lang="pt-BR" sz="2000"/>
              <a:t>monitoramento</a:t>
            </a:r>
            <a:r>
              <a:rPr lang="pt-BR" sz="2000"/>
              <a:t> desses dados.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Centralização e Armazenamento de Dados: Armazenar os dados coletados em um banco de dados robusto.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Automações: Criar rotinas e alertas automáticos baseados nos dados dos sensores.</a:t>
            </a:r>
            <a:endParaRPr b="1" sz="20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950" y="1371113"/>
            <a:ext cx="2401275" cy="24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952" y="1371125"/>
            <a:ext cx="2401275" cy="24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9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r>
              <a:rPr lang="pt-BR"/>
              <a:t>ós da rede</a:t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Estação de sensor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2253125" y="2333200"/>
            <a:ext cx="29547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Estação 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base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Dispositivo mobile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Central 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7614600" y="3406825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(home assistant)</a:t>
            </a:r>
            <a:r>
              <a:rPr lang="pt-BR" sz="15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65500" y="1265400"/>
            <a:ext cx="4045200" cy="26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alcance </a:t>
            </a:r>
            <a:endParaRPr/>
          </a:p>
        </p:txBody>
      </p:sp>
      <p:sp>
        <p:nvSpPr>
          <p:cNvPr id="210" name="Google Shape;210;p30"/>
          <p:cNvSpPr txBox="1"/>
          <p:nvPr>
            <p:ph idx="2" type="body"/>
          </p:nvPr>
        </p:nvSpPr>
        <p:spPr>
          <a:xfrm>
            <a:off x="4939500" y="724200"/>
            <a:ext cx="400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Resultados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Alcance desejado de pelo menos 2 quilômetros é cumprido. Isso faz com que seja viável instalar a solução em campos de plantação (ambientes abertos com poucas árvores).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Para melhor cobertura, por exemplo em ambientes urbanos, pode-se aumentar a concentração das estações (vantagem da rede mesh).</a:t>
            </a:r>
            <a:endParaRPr sz="150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238" y="3244525"/>
            <a:ext cx="2085475" cy="20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88" y="103800"/>
            <a:ext cx="1542226" cy="15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38900" y="50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Ideia geral do Projeto AURA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38900" y="1214650"/>
            <a:ext cx="44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Utilizar framework </a:t>
            </a:r>
            <a:r>
              <a:rPr b="1" lang="pt-BR" sz="2000"/>
              <a:t>Meshtastic</a:t>
            </a:r>
            <a:r>
              <a:rPr lang="pt-BR" sz="2000"/>
              <a:t> para construir uma </a:t>
            </a:r>
            <a:r>
              <a:rPr b="1" lang="pt-BR" sz="2000"/>
              <a:t>rede em malha de sensores</a:t>
            </a:r>
            <a:r>
              <a:rPr lang="pt-BR" sz="2000"/>
              <a:t> com alto alcance usando </a:t>
            </a:r>
            <a:r>
              <a:rPr b="1" lang="pt-BR" sz="2000"/>
              <a:t>LoRa;</a:t>
            </a:r>
            <a:endParaRPr b="1"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Utilizar </a:t>
            </a:r>
            <a:r>
              <a:rPr b="1" lang="pt-BR" sz="2000"/>
              <a:t>Home Assistant</a:t>
            </a:r>
            <a:r>
              <a:rPr lang="pt-BR" sz="2000"/>
              <a:t> com t</a:t>
            </a:r>
            <a:r>
              <a:rPr lang="pt-BR" sz="2000"/>
              <a:t>ópicos </a:t>
            </a:r>
            <a:r>
              <a:rPr b="1" lang="pt-BR" sz="2000"/>
              <a:t>MQTT</a:t>
            </a:r>
            <a:r>
              <a:rPr lang="pt-BR" sz="2000"/>
              <a:t> para realizar o </a:t>
            </a:r>
            <a:r>
              <a:rPr b="1" lang="pt-BR" sz="2000"/>
              <a:t>monitoramento</a:t>
            </a:r>
            <a:r>
              <a:rPr lang="pt-BR" sz="2000"/>
              <a:t> desses dados.</a:t>
            </a:r>
            <a:endParaRPr sz="2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25" y="305200"/>
            <a:ext cx="2008700" cy="2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13" y="2824375"/>
            <a:ext cx="2051725" cy="20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6545725" y="2406525"/>
            <a:ext cx="332100" cy="3252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e controle off-grid: aplicação generalizada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613500"/>
            <a:ext cx="85206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Comunicação de longo alcance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Criptografia e segurança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 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Baixo consumo de energia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Programação via OTA (incluindo via rádio)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Envio de informações de sinal, energia, </a:t>
            </a:r>
            <a:r>
              <a:rPr lang="pt-BR"/>
              <a:t>telemetria</a:t>
            </a:r>
            <a:r>
              <a:rPr lang="pt-BR"/>
              <a:t>, texto e controle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Carregamento solar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Protocolo de comunicação completo, com diversas configurações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Android, Apple, Web server, MQTT, Python…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875" y="1017725"/>
            <a:ext cx="1955375" cy="19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Possibilidades de Aplicação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725" y="1235075"/>
            <a:ext cx="2373425" cy="316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300" y="1884125"/>
            <a:ext cx="3349400" cy="251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75" y="2455275"/>
            <a:ext cx="2592500" cy="19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11500" y="210150"/>
            <a:ext cx="87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Problemática escolhida: previsão do microclima em ambientes rurais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46925" y="1226000"/>
            <a:ext cx="37419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Gestão Otimizada de Recursos Hídricos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Eficiência na Aplicação de Insumos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Manejo Assertivo de Pragas e Doenças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Planejamento Preciso das Operações Agrícolas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Mitigação de Riscos e Aumento da Produtividade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1971" r="11971" t="0"/>
          <a:stretch/>
        </p:blipFill>
        <p:spPr>
          <a:xfrm>
            <a:off x="4382400" y="970751"/>
            <a:ext cx="4761590" cy="41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8"/>
          <p:cNvCxnSpPr/>
          <p:nvPr/>
        </p:nvCxnSpPr>
        <p:spPr>
          <a:xfrm>
            <a:off x="429850" y="31387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8"/>
          <p:cNvCxnSpPr/>
          <p:nvPr/>
        </p:nvCxnSpPr>
        <p:spPr>
          <a:xfrm>
            <a:off x="4937725" y="31387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315275" y="31864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Ambiente remoto/rural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0" name="Google Shape;100;p18"/>
          <p:cNvSpPr txBox="1"/>
          <p:nvPr>
            <p:ph idx="4294967295" type="body"/>
          </p:nvPr>
        </p:nvSpPr>
        <p:spPr>
          <a:xfrm>
            <a:off x="315275" y="3642550"/>
            <a:ext cx="3999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/>
              <a:t>Cenário ideal, estações podem ser instaladas no topo das árvores (maior altitude melhora a qualidade do canal de comunicação LoRa)</a:t>
            </a:r>
            <a:endParaRPr sz="1200"/>
          </a:p>
        </p:txBody>
      </p: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4821675" y="31864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Ambiente urbano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4821681" y="36425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/>
              <a:t>Cenário possível, mas não ideal (alta interferência de outros sinais)</a:t>
            </a:r>
            <a:endParaRPr sz="12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50" y="634475"/>
            <a:ext cx="3891002" cy="2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725" y="634475"/>
            <a:ext cx="3891000" cy="2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11500" y="210150"/>
            <a:ext cx="87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o projeto agrega?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593525" y="1460875"/>
            <a:ext cx="3741900" cy="27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Coleta de dados para o treinamento de modelos de IA eficientes e adaptativos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Baixo custo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Controle e comunicação a longas distâncias e off-grid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 mesh (</a:t>
            </a:r>
            <a:r>
              <a:rPr lang="pt-BR"/>
              <a:t>múltiplos</a:t>
            </a:r>
            <a:r>
              <a:rPr lang="pt-BR"/>
              <a:t> pontos de coleta)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Segurança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33989" t="0"/>
          <a:stretch/>
        </p:blipFill>
        <p:spPr>
          <a:xfrm>
            <a:off x="4864000" y="946353"/>
            <a:ext cx="3851750" cy="36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61150" y="0"/>
            <a:ext cx="5722800" cy="8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020"/>
              <a:t>Materiais Usados</a:t>
            </a:r>
            <a:endParaRPr b="1" sz="4020"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161150" y="74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{7C82B892-F0A7-480A-9B16-4F11DE2A398F}</a:tableStyleId>
              </a:tblPr>
              <a:tblGrid>
                <a:gridCol w="3289250"/>
                <a:gridCol w="1035900"/>
                <a:gridCol w="4325125"/>
              </a:tblGrid>
              <a:tr h="45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Componente</a:t>
                      </a:r>
                      <a:endParaRPr b="1"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Quantidade</a:t>
                      </a:r>
                      <a:endParaRPr b="1"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Função</a:t>
                      </a:r>
                      <a:endParaRPr b="1"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6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Placa Heltec WiFi LoRa 32 V3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ou +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gateway MQTT, 1 ou mais nós sensores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6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 BME280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por nó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Temperatura, Umidade e Pressão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6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 de Luz e UV (LTR-390)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por nó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Luminosidade e Índice UV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 de Luz Alternativo (ex: OPT3001)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por nó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Alternativa para medição precisa da luz ambiente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 PIR (HC-SR501)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(opcional)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Detecção de presença (alerta de segurança)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Bateria / Fonte / Painel Solar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por nó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Alimentação autônoma dos módulos em campo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Raspberry Pi 4 (ou similar)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(opcional)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Hospedagem local do broker MQTT e banco de dados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6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Protoboard e Jumpers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kit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Conexões de prototipagem</a:t>
                      </a:r>
                      <a:endParaRPr sz="13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487000" y="1754763"/>
            <a:ext cx="4170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EB Garamond"/>
                <a:ea typeface="EB Garamond"/>
                <a:cs typeface="EB Garamond"/>
                <a:sym typeface="EB Garamond"/>
              </a:rPr>
              <a:t>Tecnologias Utilizadas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21"/>
          <p:cNvSpPr txBox="1"/>
          <p:nvPr>
            <p:ph idx="4294967295" type="subTitle"/>
          </p:nvPr>
        </p:nvSpPr>
        <p:spPr>
          <a:xfrm>
            <a:off x="671250" y="2596138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/>
              <a:t>Meshtastic e Home Assistant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